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4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lyika\AppData\Local\Temp\7zO4C0AC064\2018_CPI_Full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[2018_CPI_FullDataSet.xlsx]Munka2!Kimutatás2</c:name>
    <c:fmtId val="-1"/>
  </c:pivotSource>
  <c:chart>
    <c:autoTitleDeleted val="1"/>
    <c:pivotFmts>
      <c:pivotFmt>
        <c:idx val="0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Munka2!$B$3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Munka2!$A$4:$A$12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strCache>
            </c:strRef>
          </c:cat>
          <c:val>
            <c:numRef>
              <c:f>Munka2!$B$4:$B$12</c:f>
              <c:numCache>
                <c:formatCode>General</c:formatCode>
                <c:ptCount val="8"/>
                <c:pt idx="0">
                  <c:v>13</c:v>
                </c:pt>
                <c:pt idx="1">
                  <c:v>10</c:v>
                </c:pt>
                <c:pt idx="2">
                  <c:v>17</c:v>
                </c:pt>
                <c:pt idx="3">
                  <c:v>25</c:v>
                </c:pt>
                <c:pt idx="4">
                  <c:v>34</c:v>
                </c:pt>
                <c:pt idx="5">
                  <c:v>40</c:v>
                </c:pt>
                <c:pt idx="6">
                  <c:v>32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F-4C75-89E8-89552C2AA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1521032"/>
        <c:axId val="141521816"/>
        <c:axId val="0"/>
      </c:bar3DChart>
      <c:catAx>
        <c:axId val="141521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dirty="0"/>
                  <a:t>a 2018.</a:t>
                </a:r>
                <a:r>
                  <a:rPr lang="hu-HU" sz="1600" baseline="0" dirty="0"/>
                  <a:t> évi </a:t>
                </a:r>
                <a:r>
                  <a:rPr lang="hu-HU" sz="1600" dirty="0"/>
                  <a:t>CPI index számításához felhasznált adatforrások száma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21816"/>
        <c:crosses val="autoZero"/>
        <c:auto val="1"/>
        <c:lblAlgn val="ctr"/>
        <c:lblOffset val="100"/>
        <c:noMultiLvlLbl val="0"/>
      </c:catAx>
      <c:valAx>
        <c:axId val="14152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Országok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2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90CD4-2664-4A27-A727-D47CD1B84D2D}" type="doc">
      <dgm:prSet loTypeId="urn:microsoft.com/office/officeart/2005/8/layout/arrow2" loCatId="process" qsTypeId="urn:microsoft.com/office/officeart/2005/8/quickstyle/simple2" qsCatId="simple" csTypeId="urn:microsoft.com/office/officeart/2005/8/colors/colorful2" csCatId="colorful" phldr="1"/>
      <dgm:spPr/>
    </dgm:pt>
    <dgm:pt modelId="{B601541C-3AA8-4D57-9177-FB8C339CDA31}" type="pres">
      <dgm:prSet presAssocID="{08390CD4-2664-4A27-A727-D47CD1B84D2D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B200BFEC-EB98-415E-96BD-493D02BE4763}" type="presOf" srcId="{08390CD4-2664-4A27-A727-D47CD1B84D2D}" destId="{B601541C-3AA8-4D57-9177-FB8C339CDA31}" srcOrd="0" destOrd="0" presId="urn:microsoft.com/office/officeart/2005/8/layout/arrow2"/>
  </dgm:cxnLst>
  <dgm:bg>
    <a:blipFill dpi="0" rotWithShape="1">
      <a:blip xmlns:r="http://schemas.openxmlformats.org/officeDocument/2006/relationships" r:embed="rId1">
        <a:alphaModFix amt="27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0.86297</cdr:x>
      <cdr:y>0.28941</cdr:y>
    </cdr:from>
    <cdr:to>
      <cdr:x>1</cdr:x>
      <cdr:y>0.46058</cdr:y>
    </cdr:to>
    <cdr:sp macro="" textlink="">
      <cdr:nvSpPr>
        <cdr:cNvPr id="2" name="Vonalas buborék 2 1"/>
        <cdr:cNvSpPr/>
      </cdr:nvSpPr>
      <cdr:spPr>
        <a:xfrm xmlns:a="http://schemas.openxmlformats.org/drawingml/2006/main">
          <a:off x="6432323" y="869910"/>
          <a:ext cx="1021405" cy="514521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190313"/>
            <a:gd name="adj6" fmla="val -17143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hu-HU" dirty="0"/>
            <a:t>köztük Magyarország</a:t>
          </a:r>
        </a:p>
        <a:p xmlns:a="http://schemas.openxmlformats.org/drawingml/2006/main">
          <a:pPr algn="ctr"/>
          <a:endParaRPr lang="hu-H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9C945-825C-49B8-A2CE-BA9727E78221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2630E-A225-4AB0-83FD-86AF56A4CB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0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0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48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95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3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4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001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1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8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17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55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82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3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6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48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5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E464-D21A-413C-8836-3F6887F84DD8}" type="datetimeFigureOut">
              <a:rPr lang="hu-HU" smtClean="0"/>
              <a:t>2021. 10. 12.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7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10/12/2021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0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4F88375-5F0C-4876-86ED-8455B3F759CA}"/>
              </a:ext>
            </a:extLst>
          </p:cNvPr>
          <p:cNvGrpSpPr/>
          <p:nvPr/>
        </p:nvGrpSpPr>
        <p:grpSpPr>
          <a:xfrm>
            <a:off x="0" y="419890"/>
            <a:ext cx="3439886" cy="1280817"/>
            <a:chOff x="0" y="48570"/>
            <a:chExt cx="3448679" cy="12874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D6C5BA41-5C88-4923-BA65-5439B3E44C29}"/>
                </a:ext>
              </a:extLst>
            </p:cNvPr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E10617B1-F19C-420D-9C70-68E84923F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76101605-19EF-4672-85BA-904922891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E07A1501-4903-4984-BD02-232DA36A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56" y="336798"/>
            <a:ext cx="8755149" cy="128081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Bahnschrift SemiBold Condensed" panose="020B0502040204020203" pitchFamily="34" charset="0"/>
              </a:rPr>
              <a:t>A korrupció érzékelésének és mérésének módszertani kihívásai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740D5A-A87D-4CA5-B1DD-336DEF46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67" y="182562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9CF1360-E9FE-462D-BA86-FAF5CCA1DAB1}"/>
              </a:ext>
            </a:extLst>
          </p:cNvPr>
          <p:cNvSpPr/>
          <p:nvPr/>
        </p:nvSpPr>
        <p:spPr>
          <a:xfrm>
            <a:off x="5508938" y="2291543"/>
            <a:ext cx="61527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hu-HU" sz="24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Prof. dr. NÉMETH ERZSÉBET</a:t>
            </a:r>
          </a:p>
          <a:p>
            <a:pPr algn="r">
              <a:spcAft>
                <a:spcPts val="1200"/>
              </a:spcAft>
            </a:pPr>
            <a:r>
              <a:rPr lang="hu-HU" sz="24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Állami Számvevőszék</a:t>
            </a:r>
          </a:p>
          <a:p>
            <a:pPr algn="r">
              <a:spcAft>
                <a:spcPts val="1200"/>
              </a:spcAft>
            </a:pPr>
            <a:endParaRPr lang="hu-HU" sz="2400" i="1" cap="small" dirty="0">
              <a:solidFill>
                <a:schemeClr val="tx2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  <a:p>
            <a:pPr algn="r">
              <a:spcAft>
                <a:spcPts val="1200"/>
              </a:spcAft>
            </a:pPr>
            <a:b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</a:br>
            <a:r>
              <a:rPr lang="hu-HU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Integritásmenedzsment</a:t>
            </a:r>
          </a:p>
          <a:p>
            <a:pPr algn="r">
              <a:spcAft>
                <a:spcPts val="1200"/>
              </a:spcAft>
            </a:pPr>
            <a:r>
              <a:rPr lang="hu-HU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kihívások és feladatok a közszféra számára</a:t>
            </a:r>
          </a:p>
          <a:p>
            <a:pPr algn="r">
              <a:spcAft>
                <a:spcPts val="1200"/>
              </a:spcAft>
            </a:pP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szakmai nap</a:t>
            </a:r>
          </a:p>
          <a:p>
            <a:pPr algn="r"/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2021. október 13. 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 </a:t>
            </a:r>
          </a:p>
          <a:p>
            <a:pPr algn="r"/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Nemzeti Közszolgálati Egyetem 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  <a:p>
            <a:pPr algn="r">
              <a:spcAft>
                <a:spcPts val="1200"/>
              </a:spcAft>
            </a:pPr>
            <a:endParaRPr lang="hu-HU" sz="2400" i="1" cap="smal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54AC6B-8B70-4050-A51B-B84891AFB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6537">
            <a:off x="1170559" y="2293434"/>
            <a:ext cx="5838078" cy="3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Módszertani hiányosságok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69268" y="1504684"/>
          <a:ext cx="7453728" cy="30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869268" y="533368"/>
            <a:ext cx="7560732" cy="1078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Az egyes országok eltérő számú, különböző típusú indikátorok aggregálásával történő értékelése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869268" y="4660083"/>
            <a:ext cx="813466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hu-HU" sz="2800" dirty="0">
                <a:solidFill>
                  <a:srgbClr val="000000"/>
                </a:solidFill>
              </a:rPr>
              <a:t>Nem alkalmaz olyan statisztikai módszereket, amelyek a véletlen együttmozgásokat meg tudják különböztetni a tudományosan bizonyítható összefüggésektől. </a:t>
            </a:r>
            <a:endParaRPr lang="hu-HU" dirty="0">
              <a:solidFill>
                <a:srgbClr val="000000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9" name="Téglalap 8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6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Kompozit indexek átláthatósága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3787" y="1596893"/>
            <a:ext cx="7906246" cy="1827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Elfedik az adatfelvétel pontos körülményeit, elrejtik a felhasznált adatforrások közötti mérési különbségeket. 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Nem alkalmas döntések, beavatkozási pontok megalapozására.</a:t>
            </a:r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3793787" y="3881336"/>
            <a:ext cx="7937769" cy="22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hu-HU" sz="2800" dirty="0">
                <a:solidFill>
                  <a:srgbClr val="FFFFFF"/>
                </a:solidFill>
              </a:rPr>
              <a:t>A CPI index számítása során: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FFFFFF"/>
                </a:solidFill>
              </a:rPr>
              <a:t>nem átlátható, hogy kizárólag a korrupciótól idegen tényezőktől megtisztított adatokat veszi-e át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6" name="Téglalap 5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6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Országok rangsorolása</a:t>
            </a:r>
            <a:br>
              <a:rPr lang="hu-HU" dirty="0"/>
            </a:br>
            <a:br>
              <a:rPr lang="hu-HU" dirty="0"/>
            </a:br>
            <a:r>
              <a:rPr lang="hu-HU" dirty="0"/>
              <a:t>Időbeli trendek mérhetősége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dirty="0">
                <a:solidFill>
                  <a:schemeClr val="tx1"/>
                </a:solidFill>
              </a:rPr>
              <a:t>A korrupció ágazatonként, iparáganként is különbözik</a:t>
            </a:r>
          </a:p>
          <a:p>
            <a:pPr marL="0" indent="0">
              <a:buNone/>
            </a:pPr>
            <a:r>
              <a:rPr lang="hu-HU" sz="3200" dirty="0">
                <a:solidFill>
                  <a:schemeClr val="tx1"/>
                </a:solidFill>
              </a:rPr>
              <a:t>Az érintettek köre bővebb </a:t>
            </a:r>
          </a:p>
          <a:p>
            <a:pPr marL="0" indent="0">
              <a:buNone/>
            </a:pPr>
            <a:r>
              <a:rPr lang="hu-HU" sz="3200" dirty="0">
                <a:solidFill>
                  <a:schemeClr val="tx1"/>
                </a:solidFill>
              </a:rPr>
              <a:t>Társadalmi-kulturális különbözőségek</a:t>
            </a:r>
          </a:p>
          <a:p>
            <a:pPr marL="0" indent="0">
              <a:buNone/>
            </a:pPr>
            <a:r>
              <a:rPr lang="hu-HU" sz="3200" dirty="0">
                <a:solidFill>
                  <a:schemeClr val="tx1"/>
                </a:solidFill>
              </a:rPr>
              <a:t>A vizsgált jelenség nem változik olyan ütemben, hogy az évente megismételt felméréssel kimutatható legyen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5" name="Téglalap 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98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korrupciós percepciós mérések elégtelensége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7" y="864108"/>
            <a:ext cx="781365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>
                <a:solidFill>
                  <a:schemeClr val="tx1"/>
                </a:solidFill>
              </a:rPr>
              <a:t>A korrupciótól független torzító tényezők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</a:rPr>
              <a:t>Demográfiai jellemzők (nem, társadalmi státusz, jövedelmi helyzet)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</a:rPr>
              <a:t>Gazdasági, társadalmi és politikai környezet (gazdasági konjunktúra, sajtószabadság, etnikai és vallási különbségek)</a:t>
            </a:r>
          </a:p>
          <a:p>
            <a:pPr marL="0" indent="0">
              <a:buNone/>
            </a:pPr>
            <a:endParaRPr lang="hu-HU" sz="3200" dirty="0">
              <a:solidFill>
                <a:schemeClr val="tx1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5" name="Téglalap 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51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Objektív mérési módszerek hiánya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korrupció mérésének megbízhatósága a korrupció megelőzése, a korrupcióval szembeni hatékony fellépés szempontjából is elengedhetetlen.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korrupciós percepció és a korrupciós tapasztalat közötti kapcsolat nem bizonyított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nemzetközi rangsorok nem élnek olyan eszközökkel, amelyekkel objektív módon lehet mérni a korrupciós kockázatokat, kontrollokat és nem vizsgálják a korrupció visszaszorításáért felelős szabályozási környezetet, intézményrendszert sem.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5" name="Téglalap 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70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032" y="1273630"/>
            <a:ext cx="2834640" cy="237744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570644" y="741405"/>
            <a:ext cx="8115230" cy="5356965"/>
          </a:xfrm>
        </p:spPr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5851" r="5001"/>
          <a:stretch/>
        </p:blipFill>
        <p:spPr>
          <a:xfrm>
            <a:off x="0" y="1273630"/>
            <a:ext cx="7772400" cy="468039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867681" y="2501216"/>
            <a:ext cx="413926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spcBef>
                <a:spcPts val="1000"/>
              </a:spcBef>
            </a:pPr>
            <a:r>
              <a:rPr lang="hu-HU" sz="6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Köszönöm a figyelmet!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D5C44A6-8E8B-42B5-A86F-8588B42ACAB2}"/>
              </a:ext>
            </a:extLst>
          </p:cNvPr>
          <p:cNvSpPr/>
          <p:nvPr/>
        </p:nvSpPr>
        <p:spPr>
          <a:xfrm>
            <a:off x="0" y="6235463"/>
            <a:ext cx="12192000" cy="63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dirty="0">
                <a:solidFill>
                  <a:srgbClr val="40404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szakmai nap célja, hogy a résztvevők számára tájékoztatást nyújtson a KÖFOP-2.2.3 projekthez kapcsolódó fejlesztésekről és legújabb szakmai eredményekről, valamint szakmai segítséget és támogatást nyújtson a közszféra integritásirányítási rendszereinek fejlesztéséhez.</a:t>
            </a:r>
            <a:endParaRPr lang="hu-HU" sz="20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7" y="1149237"/>
            <a:ext cx="3210129" cy="4601183"/>
          </a:xfrm>
        </p:spPr>
        <p:txBody>
          <a:bodyPr/>
          <a:lstStyle/>
          <a:p>
            <a:r>
              <a:rPr lang="hu-HU" dirty="0"/>
              <a:t>Országok megbélyegzése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604322" y="791737"/>
          <a:ext cx="8137912" cy="527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 rotWithShape="1">
          <a:blip r:embed="rId8"/>
          <a:srcRect r="3389"/>
          <a:stretch/>
        </p:blipFill>
        <p:spPr>
          <a:xfrm>
            <a:off x="3595991" y="507855"/>
            <a:ext cx="8596009" cy="63501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8"/>
          <a:stretch/>
        </p:blipFill>
        <p:spPr>
          <a:xfrm>
            <a:off x="9795753" y="0"/>
            <a:ext cx="2240604" cy="664303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5" name="Téglalap 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1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7268" cy="4601183"/>
          </a:xfrm>
        </p:spPr>
        <p:txBody>
          <a:bodyPr/>
          <a:lstStyle/>
          <a:p>
            <a:r>
              <a:rPr lang="hu-HU" dirty="0"/>
              <a:t>Súlyos gazdasági-társadalmi hatások</a:t>
            </a:r>
            <a:br>
              <a:rPr lang="hu-HU" dirty="0"/>
            </a:br>
            <a:br>
              <a:rPr lang="hu-HU" dirty="0"/>
            </a:br>
            <a:r>
              <a:rPr lang="hu-HU" dirty="0"/>
              <a:t>Média-kampányok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9938" y="730459"/>
            <a:ext cx="7706647" cy="5120640"/>
          </a:xfrm>
        </p:spPr>
        <p:txBody>
          <a:bodyPr/>
          <a:lstStyle/>
          <a:p>
            <a:r>
              <a:rPr lang="hu-HU" sz="2800" dirty="0"/>
              <a:t>Az országok korrupciós percepciós index eredményét ma már a GDP növekedés mértékével, vagy a közvetlentőke befektetés értékével együtt közlik (</a:t>
            </a:r>
            <a:r>
              <a:rPr lang="hu-HU" sz="2800" dirty="0" err="1"/>
              <a:t>Galtung</a:t>
            </a:r>
            <a:r>
              <a:rPr lang="hu-HU" sz="2800" dirty="0"/>
              <a:t>, 2006). </a:t>
            </a:r>
          </a:p>
          <a:p>
            <a:r>
              <a:rPr lang="hu-HU" sz="2800" dirty="0"/>
              <a:t>A nemzetközi korrupciós rangsorok a befolyásolás eszközei is. A szűk szakértői paneleken alapuló mérés eredményét a nyilvánosságban a korrupció objektív szintjeként mutatják be és értelmezik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639938" y="4922196"/>
            <a:ext cx="8047116" cy="1160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hu-HU" sz="24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2004-ben Kenya a Világbank és a </a:t>
            </a:r>
            <a:r>
              <a:rPr lang="hu-HU" sz="2400" i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Transparency</a:t>
            </a:r>
            <a:r>
              <a:rPr lang="hu-HU" sz="24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 korrupciós felmérésein elért rossz eredmények miatt esett el segélyektől.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r="13276"/>
          <a:stretch/>
        </p:blipFill>
        <p:spPr>
          <a:xfrm>
            <a:off x="3448679" y="156304"/>
            <a:ext cx="8799236" cy="674846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9" name="Téglalap 8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4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003" y="1133565"/>
            <a:ext cx="3414409" cy="46011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dirty="0"/>
              <a:t>Tudományosan megalapozottak?</a:t>
            </a:r>
            <a:br>
              <a:rPr lang="hu-HU" dirty="0"/>
            </a:br>
            <a:br>
              <a:rPr lang="hu-HU" dirty="0"/>
            </a:br>
            <a:r>
              <a:rPr lang="hu-HU" dirty="0"/>
              <a:t>Hitelesek?</a:t>
            </a:r>
            <a:br>
              <a:rPr lang="hu-HU" dirty="0"/>
            </a:br>
            <a:br>
              <a:rPr lang="hu-HU" dirty="0"/>
            </a:br>
            <a:r>
              <a:rPr lang="hu-HU" dirty="0" err="1"/>
              <a:t>Validak</a:t>
            </a:r>
            <a:r>
              <a:rPr lang="hu-HU" dirty="0"/>
              <a:t>?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799987" y="821435"/>
            <a:ext cx="63492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hu-HU" sz="28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Feltártuk a korrupciót mérő rendszerek hitelességével, tudományos megalapozottságával és validitásával kapcsolatos kockázatokat</a:t>
            </a: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Majd a </a:t>
            </a:r>
            <a:r>
              <a:rPr lang="hu-HU" sz="3200" dirty="0" err="1">
                <a:solidFill>
                  <a:srgbClr val="000000"/>
                </a:solidFill>
              </a:rPr>
              <a:t>Transparency</a:t>
            </a:r>
            <a:r>
              <a:rPr lang="hu-HU" sz="3200" dirty="0">
                <a:solidFill>
                  <a:srgbClr val="000000"/>
                </a:solidFill>
              </a:rPr>
              <a:t> International CPI indexén keresztül részletesen be is mutattuk azokat</a:t>
            </a:r>
          </a:p>
          <a:p>
            <a:pPr marL="342900" indent="-342900" defTabSz="457200">
              <a:buFontTx/>
              <a:buChar char="-"/>
            </a:pPr>
            <a:endParaRPr lang="hu-HU" sz="2400" dirty="0">
              <a:solidFill>
                <a:srgbClr val="000000"/>
              </a:solidFill>
            </a:endParaRPr>
          </a:p>
        </p:txBody>
      </p:sp>
      <p:sp>
        <p:nvSpPr>
          <p:cNvPr id="5" name="Ötszög 4"/>
          <p:cNvSpPr/>
          <p:nvPr/>
        </p:nvSpPr>
        <p:spPr>
          <a:xfrm rot="10800000">
            <a:off x="10149191" y="613718"/>
            <a:ext cx="2042809" cy="125486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Ötszög 5"/>
          <p:cNvSpPr/>
          <p:nvPr/>
        </p:nvSpPr>
        <p:spPr>
          <a:xfrm rot="10800000">
            <a:off x="10149191" y="2023937"/>
            <a:ext cx="2042809" cy="125486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Ötszög 6"/>
          <p:cNvSpPr/>
          <p:nvPr/>
        </p:nvSpPr>
        <p:spPr>
          <a:xfrm rot="10800000">
            <a:off x="10149191" y="3434156"/>
            <a:ext cx="2042809" cy="125486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Ötszög 7"/>
          <p:cNvSpPr/>
          <p:nvPr/>
        </p:nvSpPr>
        <p:spPr>
          <a:xfrm rot="10800000">
            <a:off x="10149191" y="4844374"/>
            <a:ext cx="2042809" cy="12548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427766" y="1056485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Elfogulatlanság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427766" y="2466704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Átláthatóság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512073" y="3876923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Minta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427766" y="5287142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Kutatási módszer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15" name="Téglalap 1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7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3182" cy="4601183"/>
          </a:xfrm>
        </p:spPr>
        <p:txBody>
          <a:bodyPr>
            <a:normAutofit/>
          </a:bodyPr>
          <a:lstStyle/>
          <a:p>
            <a:r>
              <a:rPr lang="hu-HU" dirty="0"/>
              <a:t>A kibocsátó szervezetek függetlensége, objektivitása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57601" y="739125"/>
            <a:ext cx="777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hu-HU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A korrupció mérésével foglalkozó egyes szervezetek objektivitása nem biztosított, mert olyan országoktól, cégektől részesülnek adományokban, amelyeket mérési rendszerük minősít. </a:t>
            </a: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Mindemellett a korrupció mérésével foglalkozó egyes nemzetközi szervezetek a kormányokkal ellentétben nem elszámoltathatóak tevékenységükért.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21517"/>
              </p:ext>
            </p:extLst>
          </p:nvPr>
        </p:nvGraphicFramePr>
        <p:xfrm>
          <a:off x="3656346" y="739125"/>
          <a:ext cx="5588952" cy="5346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6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911">
                <a:tc>
                  <a:txBody>
                    <a:bodyPr/>
                    <a:lstStyle/>
                    <a:p>
                      <a:r>
                        <a:rPr lang="hu-HU" sz="1600" dirty="0"/>
                        <a:t>Legjelentősebb</a:t>
                      </a:r>
                      <a:r>
                        <a:rPr lang="hu-HU" sz="1600" baseline="0" dirty="0"/>
                        <a:t>  kormányzati donor szervezetek</a:t>
                      </a:r>
                    </a:p>
                    <a:p>
                      <a:r>
                        <a:rPr lang="hu-HU" sz="1600" baseline="0" dirty="0"/>
                        <a:t>(2017-ben)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Támogatás összege</a:t>
                      </a:r>
                      <a:r>
                        <a:rPr lang="hu-HU" sz="1600" baseline="0" dirty="0"/>
                        <a:t> (EUR)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 évi CPI ranghely </a:t>
                      </a:r>
                    </a:p>
                    <a:p>
                      <a:pPr algn="ctr"/>
                      <a:r>
                        <a:rPr lang="hu-HU" sz="1600" dirty="0"/>
                        <a:t>(és</a:t>
                      </a:r>
                      <a:r>
                        <a:rPr lang="hu-HU" sz="1600" baseline="0" dirty="0"/>
                        <a:t> pontszám)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/>
                        <a:t>Svédország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Fejlesztési és Együttműködési Ügynökség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1.040.957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3.</a:t>
                      </a:r>
                      <a:r>
                        <a:rPr lang="hu-HU" sz="1600" baseline="0" dirty="0"/>
                        <a:t> (85)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Hollandia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Holland Külügyminisztérium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1.200.000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8. (82)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Kanada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Külügyi Kereskedelmi és Fejlesztési Minisztérium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1.970.391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9. (81)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Németország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Együttműködési és Fejlesztési Minisztérium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1.499.457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11. (80)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Ausztrália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Kereskedelmi és Külügyminisztérium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864.657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13 (77)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Külügyminisztériuma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763.074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22 (71)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9244042" y="739125"/>
            <a:ext cx="2947958" cy="534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hu-HU" sz="2200" dirty="0">
                <a:solidFill>
                  <a:srgbClr val="FFFFFF"/>
                </a:solidFill>
              </a:rPr>
              <a:t>A TI több, a mérési rendszer által minősített ország kormányától részesül közvetlen, vagy közvetett támogatásban. </a:t>
            </a:r>
          </a:p>
          <a:p>
            <a:pPr defTabSz="457200"/>
            <a:endParaRPr lang="hu-HU" sz="2200" dirty="0">
              <a:solidFill>
                <a:srgbClr val="FFFFFF"/>
              </a:solidFill>
            </a:endParaRPr>
          </a:p>
          <a:p>
            <a:pPr defTabSz="457200"/>
            <a:r>
              <a:rPr lang="hu-HU" sz="2200" dirty="0">
                <a:solidFill>
                  <a:srgbClr val="FFFFFF"/>
                </a:solidFill>
              </a:rPr>
              <a:t>A támogatások további fő forrásait piaci szereplők (vállalatok, alapítványok) jelentik. </a:t>
            </a:r>
          </a:p>
          <a:p>
            <a:pPr defTabSz="457200"/>
            <a:endParaRPr lang="hu-HU" sz="2000" dirty="0">
              <a:solidFill>
                <a:srgbClr val="FFFFFF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7" name="Téglalap 6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9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95" y="1104382"/>
            <a:ext cx="3443590" cy="460118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6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módszertan és az adatforrások transzparenciája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621024" y="722865"/>
            <a:ext cx="82539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3200" dirty="0">
                <a:solidFill>
                  <a:srgbClr val="000000"/>
                </a:solidFill>
              </a:rPr>
              <a:t>Nem biztosított az adatforrások és a módszertan oly részletes feltárása, hogy az a felmérés független kutató általi megismétlését lehetővé tenné.  </a:t>
            </a: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Az adatforrások számos esetben kereskedelmi szolgáltatóktól, kizárólag ellenérték fejében</a:t>
            </a:r>
            <a:r>
              <a:rPr lang="hu-HU" sz="3200" b="1" dirty="0">
                <a:solidFill>
                  <a:srgbClr val="000000"/>
                </a:solidFill>
              </a:rPr>
              <a:t> </a:t>
            </a:r>
            <a:r>
              <a:rPr lang="hu-HU" sz="3200" dirty="0">
                <a:solidFill>
                  <a:srgbClr val="000000"/>
                </a:solidFill>
              </a:rPr>
              <a:t>elérhetők. </a:t>
            </a: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87788" y="2815745"/>
            <a:ext cx="692045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hu-HU" sz="2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A korrupciós indikátorrendszert közreadó szervezetek általában tartózkodnak attól, hogy a mérés összetettségéről és pontosságáról akadémiai vitát folytassanak. (</a:t>
            </a:r>
            <a:r>
              <a:rPr lang="hu-HU" sz="2000" i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Heywood</a:t>
            </a:r>
            <a:r>
              <a:rPr lang="hu-HU" sz="2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 és Rose, 2014 és </a:t>
            </a:r>
            <a:r>
              <a:rPr lang="hu-HU" sz="2000" i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Sampson</a:t>
            </a:r>
            <a:r>
              <a:rPr lang="hu-HU" sz="2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, 2010)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8" name="Téglalap 7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2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2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TI által a CPI index számításához felhasznált </a:t>
            </a:r>
            <a:br>
              <a:rPr lang="hu-HU" sz="32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hu-HU" sz="32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u-HU" sz="3200" b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 adatforrás 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3560696" y="756595"/>
          <a:ext cx="8141680" cy="52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African Development Bank Country Policy and Institutional Assessment 2016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Economist Intelligence Unit Country Risk Service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Freedom House Nations in Transit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Global Insight Business Conditions and Risk Indicators 2017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IMD World Competitiveness Center World Competitiveness Yearbook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Opinion Survey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Political and Economic Risk Consultancy Asian Intelligence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The PRS Group International Country Risk Guide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World Bank Country Policy and Institutional Assessment 2017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World Economic Forum Executive Opinion Survey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World Justice Project Rule of Law Index Expert Survey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Varieties of Democracy (V-Dem) 2018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rtalom helye 3"/>
          <p:cNvGraphicFramePr>
            <a:graphicFrameLocks/>
          </p:cNvGraphicFramePr>
          <p:nvPr>
            <p:extLst/>
          </p:nvPr>
        </p:nvGraphicFramePr>
        <p:xfrm>
          <a:off x="3560696" y="759564"/>
          <a:ext cx="8141680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000" dirty="0">
                          <a:solidFill>
                            <a:srgbClr val="FF0000"/>
                          </a:solidFill>
                        </a:rPr>
                        <a:t>Nem</a:t>
                      </a:r>
                      <a:r>
                        <a:rPr lang="hu-HU" sz="2000" baseline="0" dirty="0">
                          <a:solidFill>
                            <a:srgbClr val="FF0000"/>
                          </a:solidFill>
                        </a:rPr>
                        <a:t> megismerhető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</a:rPr>
                        <a:t> adatszolgáltatók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African Development Bank Country Policy and Institutional Assessment 2016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 Economist Intelligence Unit Country Risk Service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Freedom House Nations in Transit 2018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 Global Insight Business Conditions and Risk Indicators 2017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 IMD World Competitiveness Center World Competitiveness Yearbook</a:t>
                      </a:r>
                      <a:endParaRPr lang="hu-HU" sz="18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hu-HU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Executive Opinion Survey 2018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Political and Economic Risk Consultancy Asian Intelligence 2018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 The PRS Group International Country Risk Guide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World Bank Country Policy and Institutional Assessment 2017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World Economic Forum Executive Opinion Survey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World Justice Project Rule of Law Index Expert Survey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Varieties of Democracy (V-Dem) 2018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6" name="Téglalap 5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7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3124" cy="4601183"/>
          </a:xfrm>
        </p:spPr>
        <p:txBody>
          <a:bodyPr>
            <a:normAutofit/>
          </a:bodyPr>
          <a:lstStyle/>
          <a:p>
            <a:r>
              <a:rPr lang="hu-HU" dirty="0"/>
              <a:t>A válaszadói minta összetétele</a:t>
            </a:r>
          </a:p>
        </p:txBody>
      </p:sp>
      <p:sp>
        <p:nvSpPr>
          <p:cNvPr id="3" name="Téglalap 2"/>
          <p:cNvSpPr/>
          <p:nvPr/>
        </p:nvSpPr>
        <p:spPr>
          <a:xfrm>
            <a:off x="3670570" y="705893"/>
            <a:ext cx="8216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hu-H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Jellemzően nem megfelelő a minta kiválasztása, olyan adatforrásokra támaszkodnak, amelyben az adatközlők pl. üzletemberek ill. szakértői csoportok.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670570" y="3209250"/>
            <a:ext cx="781131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hu-HU" sz="2800" dirty="0">
                <a:solidFill>
                  <a:srgbClr val="000000"/>
                </a:solidFill>
              </a:rPr>
              <a:t>A szakértői értékeléseken alapuló kutatások során a megkérdezett szakértők legfeljebb a szakértői populáció percepcióit képesek reprezentálni.</a:t>
            </a:r>
          </a:p>
          <a:p>
            <a:pPr defTabSz="457200">
              <a:spcBef>
                <a:spcPts val="600"/>
              </a:spcBef>
            </a:pPr>
            <a:r>
              <a:rPr lang="hu-HU" sz="2800" dirty="0">
                <a:solidFill>
                  <a:srgbClr val="000000"/>
                </a:solidFill>
              </a:rPr>
              <a:t>További kockázat a megszólított adatközlők szakértelmének és elfogultság-mentességének a biztosítása.</a:t>
            </a:r>
          </a:p>
          <a:p>
            <a:pPr defTabSz="457200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754878" y="2296126"/>
            <a:ext cx="77270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hu-HU" sz="2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Figyelmen kívül hagyja a szegények és a nők véleményét (</a:t>
            </a:r>
            <a:r>
              <a:rPr lang="hu-HU" sz="2000" i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Galtung</a:t>
            </a:r>
            <a:r>
              <a:rPr lang="hu-HU" sz="2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, 2006), valamint az informális gazdasági szereplők percepcióját.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7" name="Téglalap 6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6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39311" cy="4601183"/>
          </a:xfrm>
        </p:spPr>
        <p:txBody>
          <a:bodyPr/>
          <a:lstStyle/>
          <a:p>
            <a:r>
              <a:rPr lang="hu-HU" dirty="0"/>
              <a:t>Példák </a:t>
            </a:r>
            <a:br>
              <a:rPr lang="hu-HU" dirty="0"/>
            </a:br>
            <a:r>
              <a:rPr lang="hu-HU" dirty="0"/>
              <a:t>a </a:t>
            </a:r>
            <a:r>
              <a:rPr lang="hu-HU" dirty="0" err="1"/>
              <a:t>CPI-hoz</a:t>
            </a:r>
            <a:r>
              <a:rPr lang="hu-HU" dirty="0"/>
              <a:t> felhasznált forrásadatokból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74715" y="826852"/>
            <a:ext cx="8358399" cy="3832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szakértők személye korlátozottan, míg kiválasztásuk kritériumai egyáltalán nem megismerhetők.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World </a:t>
            </a:r>
            <a:r>
              <a:rPr lang="hu-HU" sz="2800" dirty="0" err="1">
                <a:solidFill>
                  <a:schemeClr val="tx1"/>
                </a:solidFill>
              </a:rPr>
              <a:t>Justice</a:t>
            </a:r>
            <a:r>
              <a:rPr lang="hu-HU" sz="2800" dirty="0">
                <a:solidFill>
                  <a:schemeClr val="tx1"/>
                </a:solidFill>
              </a:rPr>
              <a:t> Project  által készített jelentésben csak azon szakértőket tüntetik fel, akik hozzájárultak nevük megjelentetéséhez.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Egyes forrásadatok értéke országonként 2-3 szakértő, szélsőséges esetben egyetlen </a:t>
            </a:r>
            <a:r>
              <a:rPr lang="hu-HU" sz="2800" dirty="0" err="1">
                <a:solidFill>
                  <a:schemeClr val="tx1"/>
                </a:solidFill>
              </a:rPr>
              <a:t>országszakértő</a:t>
            </a:r>
            <a:r>
              <a:rPr lang="hu-HU" sz="2800" dirty="0">
                <a:solidFill>
                  <a:schemeClr val="tx1"/>
                </a:solidFill>
              </a:rPr>
              <a:t> véleményén alapul (pl. </a:t>
            </a:r>
            <a:r>
              <a:rPr lang="hu-HU" sz="2800" dirty="0" err="1">
                <a:solidFill>
                  <a:schemeClr val="tx1"/>
                </a:solidFill>
              </a:rPr>
              <a:t>Bertelsmann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Stiftung</a:t>
            </a:r>
            <a:r>
              <a:rPr lang="hu-HU" sz="2800" dirty="0">
                <a:solidFill>
                  <a:schemeClr val="tx1"/>
                </a:solidFill>
              </a:rPr>
              <a:t> SGI és TI, </a:t>
            </a:r>
            <a:r>
              <a:rPr lang="hu-HU" sz="2800" dirty="0" err="1">
                <a:solidFill>
                  <a:schemeClr val="tx1"/>
                </a:solidFill>
              </a:rPr>
              <a:t>Freedom</a:t>
            </a:r>
            <a:r>
              <a:rPr lang="hu-HU" sz="2800" dirty="0">
                <a:solidFill>
                  <a:schemeClr val="tx1"/>
                </a:solidFill>
              </a:rPr>
              <a:t> House </a:t>
            </a:r>
            <a:r>
              <a:rPr lang="hu-HU" sz="2800" dirty="0" err="1">
                <a:solidFill>
                  <a:schemeClr val="tx1"/>
                </a:solidFill>
              </a:rPr>
              <a:t>NiT</a:t>
            </a:r>
            <a:r>
              <a:rPr lang="hu-HU" sz="2800" dirty="0">
                <a:solidFill>
                  <a:schemeClr val="tx1"/>
                </a:solidFill>
              </a:rPr>
              <a:t> )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645009" y="4427035"/>
            <a:ext cx="6198699" cy="2090129"/>
            <a:chOff x="5763690" y="3898886"/>
            <a:chExt cx="6198699" cy="209012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2620" y="3898886"/>
              <a:ext cx="1479769" cy="2090129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3690" y="4414916"/>
              <a:ext cx="4305199" cy="1254521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8" name="Téglalap 7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2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ret">
  <a:themeElements>
    <a:clrScheme name="6. egyéni sém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9AB09E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1054</Words>
  <Application>Microsoft Office PowerPoint</Application>
  <PresentationFormat>Szélesvásznú</PresentationFormat>
  <Paragraphs>137</Paragraphs>
  <Slides>15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5" baseType="lpstr">
      <vt:lpstr>Arial</vt:lpstr>
      <vt:lpstr>Bahnschrift Condensed</vt:lpstr>
      <vt:lpstr>Bahnschrift SemiBold Condensed</vt:lpstr>
      <vt:lpstr>Calibri</vt:lpstr>
      <vt:lpstr>Calibri Light</vt:lpstr>
      <vt:lpstr>Corbel</vt:lpstr>
      <vt:lpstr>Times New Roman</vt:lpstr>
      <vt:lpstr>Wingdings 2</vt:lpstr>
      <vt:lpstr>Office-téma</vt:lpstr>
      <vt:lpstr>Keret</vt:lpstr>
      <vt:lpstr>A korrupció érzékelésének és mérésének módszertani kihívásai</vt:lpstr>
      <vt:lpstr>Országok megbélyegzése</vt:lpstr>
      <vt:lpstr>Súlyos gazdasági-társadalmi hatások  Média-kampányok</vt:lpstr>
      <vt:lpstr>Tudományosan megalapozottak?  Hitelesek?  Validak? </vt:lpstr>
      <vt:lpstr>A kibocsátó szervezetek függetlensége, objektivitása</vt:lpstr>
      <vt:lpstr>A módszertan és az adatforrások transzparenciája</vt:lpstr>
      <vt:lpstr>A TI által a CPI index számításához felhasznált   13 adatforrás </vt:lpstr>
      <vt:lpstr>A válaszadói minta összetétele</vt:lpstr>
      <vt:lpstr>Példák  a CPI-hoz felhasznált forrásadatokból</vt:lpstr>
      <vt:lpstr>Módszertani hiányosságok</vt:lpstr>
      <vt:lpstr>Kompozit indexek átláthatósága</vt:lpstr>
      <vt:lpstr>Országok rangsorolása  Időbeli trendek mérhetősége</vt:lpstr>
      <vt:lpstr>A korrupciós percepciós mérések elégtelensége</vt:lpstr>
      <vt:lpstr>Objektív mérési módszerek hiánya</vt:lpstr>
      <vt:lpstr>PowerPoint-bemutató</vt:lpstr>
    </vt:vector>
  </TitlesOfParts>
  <Company>Állami Számvevőszék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Gergely Szabolcs</dc:creator>
  <cp:lastModifiedBy>Németh Erzsébet</cp:lastModifiedBy>
  <cp:revision>20</cp:revision>
  <dcterms:created xsi:type="dcterms:W3CDTF">2019-08-06T11:36:38Z</dcterms:created>
  <dcterms:modified xsi:type="dcterms:W3CDTF">2021-10-12T09:56:04Z</dcterms:modified>
</cp:coreProperties>
</file>